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71" r:id="rId5"/>
    <p:sldId id="259" r:id="rId6"/>
    <p:sldId id="273" r:id="rId7"/>
    <p:sldId id="274" r:id="rId8"/>
    <p:sldId id="260" r:id="rId9"/>
    <p:sldId id="261" r:id="rId10"/>
    <p:sldId id="275" r:id="rId11"/>
    <p:sldId id="262" r:id="rId12"/>
    <p:sldId id="276" r:id="rId13"/>
    <p:sldId id="284" r:id="rId14"/>
    <p:sldId id="277" r:id="rId15"/>
    <p:sldId id="278" r:id="rId16"/>
    <p:sldId id="279" r:id="rId17"/>
    <p:sldId id="264" r:id="rId18"/>
    <p:sldId id="280" r:id="rId19"/>
    <p:sldId id="281" r:id="rId20"/>
    <p:sldId id="283" r:id="rId21"/>
    <p:sldId id="268" r:id="rId22"/>
    <p:sldId id="269" r:id="rId23"/>
    <p:sldId id="267" r:id="rId24"/>
  </p:sldIdLst>
  <p:sldSz cx="9144000" cy="5143500" type="screen16x9"/>
  <p:notesSz cx="6858000" cy="9144000"/>
  <p:embeddedFontLst>
    <p:embeddedFont>
      <p:font typeface="Economica" panose="020B0604020202020204" charset="0"/>
      <p:regular r:id="rId26"/>
      <p:bold r:id="rId27"/>
      <p:italic r:id="rId28"/>
      <p:boldItalic r:id="rId29"/>
    </p:embeddedFont>
    <p:embeddedFont>
      <p:font typeface="Arial Black" panose="020B0A04020102020204" pitchFamily="34" charset="0"/>
      <p:bold r:id="rId30"/>
    </p:embeddedFont>
    <p:embeddedFont>
      <p:font typeface="Open Sans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Помірний стиль 2 –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Світлий стиль 1 –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93D81CF-94F2-401A-BA57-92F5A7B2D0C5}" styleName="Помір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D083AE6-46FA-4A59-8FB0-9F97EB10719F}" styleName="Світлий стиль 3 –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13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573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468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908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147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32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697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174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и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271712" y="3117675"/>
            <a:ext cx="5087400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lnSpc>
                <a:spcPct val="170000"/>
              </a:lnSpc>
            </a:pPr>
            <a:r>
              <a:rPr lang="uk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Підготувала :</a:t>
            </a:r>
          </a:p>
          <a:p>
            <a:pPr marL="0" indent="0" algn="r">
              <a:lnSpc>
                <a:spcPct val="170000"/>
              </a:lnSpc>
            </a:pPr>
            <a:r>
              <a:rPr lang="uk-UA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ст. гр. ПЗПІ-21-6 Посукан І.І.</a:t>
            </a:r>
          </a:p>
          <a:p>
            <a:pPr marL="0" indent="0" algn="r">
              <a:lnSpc>
                <a:spcPct val="170000"/>
              </a:lnSpc>
            </a:pPr>
            <a:r>
              <a:rPr lang="uk-UA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Керівник : проф. Дудар З.В.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/>
          <p:cNvSpPr/>
          <p:nvPr/>
        </p:nvSpPr>
        <p:spPr>
          <a:xfrm>
            <a:off x="551688" y="2102012"/>
            <a:ext cx="8092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Arial Black" panose="020B0A04020102020204" pitchFamily="34" charset="0"/>
              </a:rPr>
              <a:t>Програмна система для персоналізації досвіду гравців у настільні ігри.</a:t>
            </a:r>
            <a:br>
              <a:rPr lang="ru-RU" sz="2000" b="1" dirty="0">
                <a:latin typeface="Arial Black" panose="020B0A04020102020204" pitchFamily="34" charset="0"/>
              </a:rPr>
            </a:br>
            <a:r>
              <a:rPr lang="ru-RU" sz="2000" b="1" dirty="0">
                <a:latin typeface="Arial Black" panose="020B0A04020102020204" pitchFamily="34" charset="0"/>
              </a:rPr>
              <a:t>Клієнтська частина</a:t>
            </a:r>
            <a:endParaRPr lang="ru-RU" sz="20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6EC83-E137-4028-8802-D35D92072093}"/>
              </a:ext>
            </a:extLst>
          </p:cNvPr>
          <p:cNvSpPr txBox="1"/>
          <p:nvPr/>
        </p:nvSpPr>
        <p:spPr>
          <a:xfrm>
            <a:off x="6795126" y="4664898"/>
            <a:ext cx="21982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Arial Black" panose="020B0A04020102020204" pitchFamily="34" charset="0"/>
                <a:cs typeface="Times New Roman" panose="02020603050405020304" pitchFamily="18" charset="0"/>
              </a:rPr>
              <a:t>12 червня 202</a:t>
            </a:r>
            <a:r>
              <a:rPr lang="en-US" dirty="0">
                <a:latin typeface="Arial Black" panose="020B0A04020102020204" pitchFamily="34" charset="0"/>
                <a:cs typeface="Times New Roman" panose="02020603050405020304" pitchFamily="18" charset="0"/>
              </a:rPr>
              <a:t>5</a:t>
            </a:r>
            <a:endParaRPr lang="ru-RU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" sz="4400" dirty="0" smtClean="0">
                <a:latin typeface="Arial Black" panose="020B0A04020102020204" pitchFamily="34" charset="0"/>
              </a:rPr>
              <a:t>Компонентний підхід</a:t>
            </a:r>
            <a:endParaRPr lang="en-US" dirty="0"/>
          </a:p>
        </p:txBody>
      </p:sp>
      <p:sp>
        <p:nvSpPr>
          <p:cNvPr id="4" name="Прямокутник 3"/>
          <p:cNvSpPr/>
          <p:nvPr/>
        </p:nvSpPr>
        <p:spPr>
          <a:xfrm>
            <a:off x="420624" y="1266773"/>
            <a:ext cx="83210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React </a:t>
            </a:r>
            <a:r>
              <a:rPr lang="en-US" sz="1600" dirty="0" err="1"/>
              <a:t>побудований</a:t>
            </a:r>
            <a:r>
              <a:rPr lang="en-US" sz="1600" dirty="0"/>
              <a:t> </a:t>
            </a:r>
            <a:r>
              <a:rPr lang="en-US" sz="1600" dirty="0" err="1"/>
              <a:t>за</a:t>
            </a:r>
            <a:r>
              <a:rPr lang="en-US" sz="1600" dirty="0"/>
              <a:t> </a:t>
            </a:r>
            <a:r>
              <a:rPr lang="en-US" sz="1600" dirty="0" err="1"/>
              <a:t>принципом</a:t>
            </a:r>
            <a:r>
              <a:rPr lang="en-US" sz="1600" dirty="0"/>
              <a:t> </a:t>
            </a:r>
            <a:r>
              <a:rPr lang="en-US" sz="1600" dirty="0" err="1"/>
              <a:t>компонентної</a:t>
            </a:r>
            <a:r>
              <a:rPr lang="en-US" sz="1600" dirty="0"/>
              <a:t> </a:t>
            </a:r>
            <a:r>
              <a:rPr lang="en-US" sz="1600" dirty="0" err="1"/>
              <a:t>архітектури</a:t>
            </a:r>
            <a:r>
              <a:rPr lang="en-US" sz="1600" dirty="0"/>
              <a:t>, </a:t>
            </a:r>
            <a:r>
              <a:rPr lang="en-US" sz="1600" dirty="0" err="1"/>
              <a:t>де</a:t>
            </a:r>
            <a:r>
              <a:rPr lang="en-US" sz="1600" dirty="0"/>
              <a:t> </a:t>
            </a:r>
            <a:r>
              <a:rPr lang="en-US" sz="1600" dirty="0" err="1"/>
              <a:t>кожна</a:t>
            </a:r>
            <a:r>
              <a:rPr lang="en-US" sz="1600" dirty="0"/>
              <a:t> </a:t>
            </a:r>
            <a:r>
              <a:rPr lang="en-US" sz="1600" dirty="0" err="1"/>
              <a:t>частина</a:t>
            </a:r>
            <a:r>
              <a:rPr lang="en-US" sz="1600" dirty="0"/>
              <a:t> </a:t>
            </a:r>
            <a:r>
              <a:rPr lang="en-US" sz="1600" dirty="0" err="1"/>
              <a:t>інтерфейсу</a:t>
            </a:r>
            <a:r>
              <a:rPr lang="en-US" sz="1600" dirty="0"/>
              <a:t> — </a:t>
            </a:r>
            <a:r>
              <a:rPr lang="en-US" sz="1600" dirty="0" err="1"/>
              <a:t>це</a:t>
            </a:r>
            <a:r>
              <a:rPr lang="en-US" sz="1600" dirty="0"/>
              <a:t> </a:t>
            </a:r>
            <a:r>
              <a:rPr lang="en-US" sz="1600" dirty="0" err="1"/>
              <a:t>окремий</a:t>
            </a:r>
            <a:r>
              <a:rPr lang="en-US" sz="1600" dirty="0"/>
              <a:t> </a:t>
            </a:r>
            <a:r>
              <a:rPr lang="en-US" sz="1600" dirty="0" err="1"/>
              <a:t>компонент</a:t>
            </a:r>
            <a:r>
              <a:rPr lang="en-US" sz="1600" dirty="0" smtClean="0"/>
              <a:t>.</a:t>
            </a:r>
            <a:endParaRPr lang="uk-UA" sz="1600" dirty="0" smtClean="0"/>
          </a:p>
          <a:p>
            <a:endParaRPr lang="uk-UA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0624" y="2027785"/>
            <a:ext cx="81002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/>
              <a:t>Кожен компонент має власну логіку та вигляд</a:t>
            </a:r>
            <a:r>
              <a:rPr lang="uk-UA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 smtClean="0"/>
              <a:t>Компоненти </a:t>
            </a:r>
            <a:r>
              <a:rPr lang="uk-UA" sz="1600" dirty="0"/>
              <a:t>можна повторно використовувати в різних частинах застосунку.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 smtClean="0"/>
              <a:t>Це </a:t>
            </a:r>
            <a:r>
              <a:rPr lang="uk-UA" sz="1600" dirty="0"/>
              <a:t>спрощує розробку, тестування та супровід коду. </a:t>
            </a:r>
            <a:endParaRPr lang="uk-U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 smtClean="0"/>
              <a:t>Компоненти </a:t>
            </a:r>
            <a:r>
              <a:rPr lang="uk-UA" sz="1600" dirty="0"/>
              <a:t>об’єднуються у складніші структури, утворюючи повний інтерфейс.</a:t>
            </a:r>
            <a:endParaRPr lang="en-US" sz="1600" dirty="0"/>
          </a:p>
        </p:txBody>
      </p:sp>
      <p:sp>
        <p:nvSpPr>
          <p:cNvPr id="11" name="Округлений прямокутник 10"/>
          <p:cNvSpPr/>
          <p:nvPr/>
        </p:nvSpPr>
        <p:spPr>
          <a:xfrm>
            <a:off x="5254752" y="3341677"/>
            <a:ext cx="2060448" cy="53644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круглений прямокутник 11"/>
          <p:cNvSpPr/>
          <p:nvPr/>
        </p:nvSpPr>
        <p:spPr>
          <a:xfrm>
            <a:off x="3834384" y="4114800"/>
            <a:ext cx="2060448" cy="53644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круглений прямокутник 12"/>
          <p:cNvSpPr/>
          <p:nvPr/>
        </p:nvSpPr>
        <p:spPr>
          <a:xfrm>
            <a:off x="6771852" y="4114800"/>
            <a:ext cx="2060448" cy="53644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Пряма сполучна лінія 14"/>
          <p:cNvCxnSpPr>
            <a:stCxn id="12" idx="0"/>
            <a:endCxn id="11" idx="2"/>
          </p:cNvCxnSpPr>
          <p:nvPr/>
        </p:nvCxnSpPr>
        <p:spPr>
          <a:xfrm flipV="1">
            <a:off x="4864608" y="3878125"/>
            <a:ext cx="1420368" cy="236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 сполучна лінія 16"/>
          <p:cNvCxnSpPr>
            <a:stCxn id="13" idx="0"/>
            <a:endCxn id="11" idx="2"/>
          </p:cNvCxnSpPr>
          <p:nvPr/>
        </p:nvCxnSpPr>
        <p:spPr>
          <a:xfrm flipH="1" flipV="1">
            <a:off x="6284976" y="3878125"/>
            <a:ext cx="1517100" cy="236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83092" y="3452010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mtClean="0"/>
              <a:t>Компонент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320228" y="4226201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mtClean="0"/>
              <a:t>Компонент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57696" y="4233138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mtClean="0"/>
              <a:t>Компонент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540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 b="1" dirty="0" smtClean="0">
                <a:latin typeface="Arial Black" panose="020B0A04020102020204" pitchFamily="34" charset="0"/>
              </a:rPr>
              <a:t>Управління станом за допомогою </a:t>
            </a:r>
            <a:r>
              <a:rPr lang="en-US" sz="2400" b="1" dirty="0" smtClean="0">
                <a:latin typeface="Arial Black" panose="020B0A04020102020204" pitchFamily="34" charset="0"/>
              </a:rPr>
              <a:t>Context Api</a:t>
            </a:r>
            <a:endParaRPr sz="2400" b="1" dirty="0">
              <a:latin typeface="Arial Black" panose="020B0A04020102020204" pitchFamily="34" charset="0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173116"/>
            <a:ext cx="4760172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>
              <a:spcBef>
                <a:spcPts val="1500"/>
              </a:spcBef>
              <a:buNone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Context API — 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інструмент </a:t>
            </a:r>
            <a:r>
              <a:rPr lang="en-US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React </a:t>
            </a:r>
            <a:r>
              <a:rPr lang="uk-UA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для передачі даних між компонентами без прокидання пропсів. 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</a:rPr>
              <a:t>Дозволяє створити глобальний контекст і забезпечує зручний доступ до спільного стану в будь-якій частині додатку.</a:t>
            </a:r>
            <a:endParaRPr dirty="0">
              <a:latin typeface="+mj-lt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sp>
        <p:nvSpPr>
          <p:cNvPr id="3" name="Округлений прямокутник 2"/>
          <p:cNvSpPr/>
          <p:nvPr/>
        </p:nvSpPr>
        <p:spPr>
          <a:xfrm>
            <a:off x="5500116" y="1276399"/>
            <a:ext cx="2133600" cy="68275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 Provider</a:t>
            </a:r>
            <a:endParaRPr lang="en-US" dirty="0"/>
          </a:p>
        </p:txBody>
      </p:sp>
      <p:sp>
        <p:nvSpPr>
          <p:cNvPr id="7" name="Округлений прямокутник 6"/>
          <p:cNvSpPr/>
          <p:nvPr/>
        </p:nvSpPr>
        <p:spPr>
          <a:xfrm>
            <a:off x="6762282" y="2322866"/>
            <a:ext cx="2133600" cy="68275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Component A</a:t>
            </a:r>
            <a:endParaRPr lang="en-US" dirty="0"/>
          </a:p>
        </p:txBody>
      </p:sp>
      <p:sp>
        <p:nvSpPr>
          <p:cNvPr id="8" name="Округлений прямокутник 7"/>
          <p:cNvSpPr/>
          <p:nvPr/>
        </p:nvSpPr>
        <p:spPr>
          <a:xfrm>
            <a:off x="5500116" y="3225761"/>
            <a:ext cx="2133600" cy="68275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 </a:t>
            </a:r>
            <a:r>
              <a:rPr lang="en-US" dirty="0" smtClean="0"/>
              <a:t>A2</a:t>
            </a:r>
            <a:endParaRPr lang="en-US" dirty="0"/>
          </a:p>
        </p:txBody>
      </p:sp>
      <p:sp>
        <p:nvSpPr>
          <p:cNvPr id="9" name="Округлений прямокутник 8"/>
          <p:cNvSpPr/>
          <p:nvPr/>
        </p:nvSpPr>
        <p:spPr>
          <a:xfrm>
            <a:off x="6725116" y="4128656"/>
            <a:ext cx="2133600" cy="68275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Consumer</a:t>
            </a:r>
            <a:endParaRPr lang="en-US" dirty="0"/>
          </a:p>
        </p:txBody>
      </p:sp>
      <p:cxnSp>
        <p:nvCxnSpPr>
          <p:cNvPr id="5" name="Пряма сполучна лінія 4"/>
          <p:cNvCxnSpPr>
            <a:stCxn id="3" idx="2"/>
            <a:endCxn id="7" idx="0"/>
          </p:cNvCxnSpPr>
          <p:nvPr/>
        </p:nvCxnSpPr>
        <p:spPr>
          <a:xfrm>
            <a:off x="6566916" y="1959151"/>
            <a:ext cx="1262166" cy="363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 сполучна лінія 11"/>
          <p:cNvCxnSpPr>
            <a:endCxn id="8" idx="0"/>
          </p:cNvCxnSpPr>
          <p:nvPr/>
        </p:nvCxnSpPr>
        <p:spPr>
          <a:xfrm flipH="1">
            <a:off x="6566916" y="2983279"/>
            <a:ext cx="572516" cy="242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 сполучна лінія 15"/>
          <p:cNvCxnSpPr>
            <a:stCxn id="8" idx="2"/>
            <a:endCxn id="9" idx="0"/>
          </p:cNvCxnSpPr>
          <p:nvPr/>
        </p:nvCxnSpPr>
        <p:spPr>
          <a:xfrm>
            <a:off x="6566916" y="3908513"/>
            <a:ext cx="1225000" cy="220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268925" y="185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1" dirty="0" smtClean="0">
                <a:latin typeface="Arial Black" panose="020B0A04020102020204" pitchFamily="34" charset="0"/>
              </a:rPr>
              <a:t>Маршрутизація в веб-</a:t>
            </a:r>
            <a:r>
              <a:rPr lang="uk-UA" sz="3200" b="1" dirty="0" err="1" smtClean="0">
                <a:latin typeface="Arial Black" panose="020B0A04020102020204" pitchFamily="34" charset="0"/>
              </a:rPr>
              <a:t>застосункі</a:t>
            </a:r>
            <a:endParaRPr sz="3200" b="1" dirty="0">
              <a:latin typeface="Arial Black" panose="020B0A04020102020204" pitchFamily="34" charset="0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48887" r="1310"/>
          <a:stretch/>
        </p:blipFill>
        <p:spPr>
          <a:xfrm>
            <a:off x="507999" y="1756812"/>
            <a:ext cx="2827381" cy="192618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131" y="1064537"/>
            <a:ext cx="4006026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9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b="1" smtClean="0">
                <a:latin typeface="Arial Black" panose="020B0A04020102020204" pitchFamily="34" charset="0"/>
              </a:rPr>
              <a:t>Відправка запитів на сервер</a:t>
            </a:r>
            <a:endParaRPr lang="en-US" b="1">
              <a:latin typeface="Arial Black" panose="020B0A04020102020204" pitchFamily="34" charset="0"/>
            </a:endParaRPr>
          </a:p>
        </p:txBody>
      </p:sp>
      <p:pic>
        <p:nvPicPr>
          <p:cNvPr id="7170" name="Picture 2" descr="Axios Exclusive: General Proximity Gets $8M for Drug Discovery | General  Proxim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667" y="1575582"/>
            <a:ext cx="2740209" cy="204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01713"/>
            <a:ext cx="5448300" cy="2619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2008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>
                <a:latin typeface="Arial Black" panose="020B0A04020102020204" pitchFamily="34" charset="0"/>
              </a:rPr>
              <a:t>Локалізація </a:t>
            </a:r>
            <a:endParaRPr lang="en-US">
              <a:latin typeface="Arial Black" panose="020B0A04020102020204" pitchFamily="34" charset="0"/>
            </a:endParaRP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311699" y="1225225"/>
            <a:ext cx="8367843" cy="3354000"/>
          </a:xfrm>
        </p:spPr>
        <p:txBody>
          <a:bodyPr/>
          <a:lstStyle/>
          <a:p>
            <a:pPr marL="114300" indent="0">
              <a:buNone/>
            </a:pPr>
            <a:r>
              <a:rPr lang="uk-UA" dirty="0">
                <a:latin typeface="+mn-lt"/>
              </a:rPr>
              <a:t>Для забезпечення багатомовної підтримки у проекті використовується бібліотека </a:t>
            </a:r>
            <a:r>
              <a:rPr lang="en-US">
                <a:latin typeface="+mn-lt"/>
              </a:rPr>
              <a:t>i18next — </a:t>
            </a:r>
            <a:r>
              <a:rPr lang="uk-UA">
                <a:latin typeface="+mn-lt"/>
              </a:rPr>
              <a:t>популярний інструмент для локалізації </a:t>
            </a:r>
            <a:r>
              <a:rPr lang="en-US">
                <a:latin typeface="+mn-lt"/>
              </a:rPr>
              <a:t>React-</a:t>
            </a:r>
            <a:r>
              <a:rPr lang="uk-UA">
                <a:latin typeface="+mn-lt"/>
              </a:rPr>
              <a:t>додатків.</a:t>
            </a:r>
            <a:endParaRPr lang="en-US" dirty="0">
              <a:latin typeface="+mn-lt"/>
            </a:endParaRPr>
          </a:p>
        </p:txBody>
      </p:sp>
      <p:pic>
        <p:nvPicPr>
          <p:cNvPr id="6146" name="Picture 2" descr="I18n: Everything You Need to Know About Internationa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877" y="2798797"/>
            <a:ext cx="5827485" cy="145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1994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699" y="189316"/>
            <a:ext cx="8520600" cy="831300"/>
          </a:xfrm>
        </p:spPr>
        <p:txBody>
          <a:bodyPr>
            <a:noAutofit/>
          </a:bodyPr>
          <a:lstStyle/>
          <a:p>
            <a:r>
              <a:rPr lang="uk-UA" sz="2800" b="1" dirty="0" err="1" smtClean="0">
                <a:latin typeface="+mj-lt"/>
              </a:rPr>
              <a:t>Проєктування</a:t>
            </a:r>
            <a:r>
              <a:rPr lang="uk-UA" sz="2800" b="1" dirty="0" smtClean="0">
                <a:latin typeface="+mj-lt"/>
              </a:rPr>
              <a:t> дизайну </a:t>
            </a:r>
            <a:r>
              <a:rPr lang="uk-UA" sz="2800" b="1" err="1" smtClean="0">
                <a:latin typeface="+mj-lt"/>
              </a:rPr>
              <a:t>десктопної</a:t>
            </a:r>
            <a:r>
              <a:rPr lang="uk-UA" sz="2800" b="1" smtClean="0">
                <a:latin typeface="+mj-lt"/>
              </a:rPr>
              <a:t> версії</a:t>
            </a:r>
            <a:endParaRPr lang="en-US" sz="2800" b="1">
              <a:latin typeface="+mj-lt"/>
            </a:endParaRPr>
          </a:p>
        </p:txBody>
      </p:sp>
      <p:pic>
        <p:nvPicPr>
          <p:cNvPr id="4" name="Рисунок 3" descr="C:\Users\Inna Posukan\AppData\Local\Microsoft\Windows\INetCache\Content.Word\Section 1 (1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"/>
          <a:stretch>
            <a:fillRect/>
          </a:stretch>
        </p:blipFill>
        <p:spPr bwMode="auto">
          <a:xfrm>
            <a:off x="725713" y="1119840"/>
            <a:ext cx="7692571" cy="37159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кутник 5"/>
          <p:cNvSpPr/>
          <p:nvPr/>
        </p:nvSpPr>
        <p:spPr>
          <a:xfrm>
            <a:off x="8640580" y="4528016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0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67523" y="161181"/>
            <a:ext cx="8520600" cy="831300"/>
          </a:xfrm>
        </p:spPr>
        <p:txBody>
          <a:bodyPr>
            <a:noAutofit/>
          </a:bodyPr>
          <a:lstStyle/>
          <a:p>
            <a:r>
              <a:rPr lang="uk-UA" sz="3200" b="1" dirty="0" err="1" smtClean="0">
                <a:latin typeface="+mj-lt"/>
              </a:rPr>
              <a:t>Проєктування</a:t>
            </a:r>
            <a:r>
              <a:rPr lang="uk-UA" sz="3200" b="1" dirty="0" smtClean="0">
                <a:latin typeface="+mj-lt"/>
              </a:rPr>
              <a:t> </a:t>
            </a:r>
            <a:r>
              <a:rPr lang="uk-UA" sz="3200" b="1" smtClean="0">
                <a:latin typeface="+mj-lt"/>
              </a:rPr>
              <a:t>дизайну мобільної версії</a:t>
            </a:r>
            <a:endParaRPr lang="en-US" sz="3200" b="1">
              <a:latin typeface="+mj-lt"/>
            </a:endParaRPr>
          </a:p>
        </p:txBody>
      </p:sp>
      <p:pic>
        <p:nvPicPr>
          <p:cNvPr id="5" name="Рисунок 4" descr="C:\Users\Inna Posukan\Downloads\Section 2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4" t="3566" r="3478" b="3717"/>
          <a:stretch/>
        </p:blipFill>
        <p:spPr bwMode="auto">
          <a:xfrm>
            <a:off x="885371" y="992481"/>
            <a:ext cx="7484905" cy="37322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Прямокутник 5"/>
          <p:cNvSpPr/>
          <p:nvPr/>
        </p:nvSpPr>
        <p:spPr>
          <a:xfrm>
            <a:off x="8448862" y="4570828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19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>
                <a:latin typeface="Arial Black" panose="020B0A04020102020204" pitchFamily="34" charset="0"/>
              </a:rPr>
              <a:t>Інтерфейс </a:t>
            </a:r>
            <a:r>
              <a:rPr lang="uk-UA" sz="3200" dirty="0" smtClean="0">
                <a:latin typeface="Arial Black" panose="020B0A04020102020204" pitchFamily="34" charset="0"/>
              </a:rPr>
              <a:t>головної сторінки</a:t>
            </a:r>
            <a:endParaRPr sz="3200" dirty="0">
              <a:latin typeface="Arial Black" panose="020B0A04020102020204" pitchFamily="34" charset="0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647499" y="463347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690" y="961284"/>
            <a:ext cx="7135175" cy="33620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>
                <a:latin typeface="Arial Black" panose="020B0A04020102020204" pitchFamily="34" charset="0"/>
              </a:rPr>
              <a:t>Інтерфейс </a:t>
            </a:r>
            <a:r>
              <a:rPr lang="uk-UA" sz="3200" dirty="0" smtClean="0">
                <a:latin typeface="Arial Black" panose="020B0A04020102020204" pitchFamily="34" charset="0"/>
              </a:rPr>
              <a:t>сторінки входу/реєстрації</a:t>
            </a:r>
            <a:endParaRPr sz="3200" dirty="0">
              <a:latin typeface="Arial Black" panose="020B0A04020102020204" pitchFamily="34" charset="0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18</a:t>
            </a:fld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366" y="1015993"/>
            <a:ext cx="6679325" cy="325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b="1" dirty="0" smtClean="0"/>
              <a:t>Інтерфейс </a:t>
            </a:r>
            <a:r>
              <a:rPr lang="uk-UA" sz="3200" b="1" dirty="0" smtClean="0"/>
              <a:t>сторінки </a:t>
            </a:r>
            <a:r>
              <a:rPr lang="uk-UA" sz="3200" b="1" dirty="0" smtClean="0"/>
              <a:t>профілю</a:t>
            </a:r>
            <a:endParaRPr sz="3200" b="1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19</a:t>
            </a:fld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959" y="746028"/>
            <a:ext cx="7293496" cy="386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9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99666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b="1" dirty="0" smtClean="0">
                <a:latin typeface="Arial Black" panose="020B0A04020102020204" pitchFamily="34" charset="0"/>
              </a:rPr>
              <a:t>Мета роботи</a:t>
            </a:r>
            <a:endParaRPr sz="3200" b="1" dirty="0">
              <a:latin typeface="Arial Black" panose="020B0A04020102020204" pitchFamily="34" charset="0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918400"/>
            <a:ext cx="8608566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 algn="just">
              <a:lnSpc>
                <a:spcPct val="150000"/>
              </a:lnSpc>
              <a:buNone/>
            </a:pPr>
            <a:r>
              <a:rPr lang="uk-UA" sz="1600" dirty="0" smtClean="0">
                <a:latin typeface="+mj-lt"/>
                <a:cs typeface="Arial" panose="020B0604020202020204" pitchFamily="34" charset="0"/>
              </a:rPr>
              <a:t>Мета роботи: С</a:t>
            </a:r>
            <a:r>
              <a:rPr lang="uk-UA" sz="1600" dirty="0" smtClean="0">
                <a:latin typeface="+mj-lt"/>
                <a:cs typeface="Arial" panose="020B0604020202020204" pitchFamily="34" charset="0"/>
              </a:rPr>
              <a:t>творити інструмент, </a:t>
            </a:r>
            <a:r>
              <a:rPr lang="uk-UA" sz="1600" dirty="0">
                <a:latin typeface="+mj-lt"/>
                <a:cs typeface="Arial" panose="020B0604020202020204" pitchFamily="34" charset="0"/>
              </a:rPr>
              <a:t>що автоматизує процес організації подій, сприяє розвитку спільнот настільних ігор та підвищує рівень комунікації між гравцями та </a:t>
            </a:r>
            <a:r>
              <a:rPr lang="uk-UA" sz="1600" dirty="0" smtClean="0">
                <a:latin typeface="+mj-lt"/>
                <a:cs typeface="Arial" panose="020B0604020202020204" pitchFamily="34" charset="0"/>
              </a:rPr>
              <a:t>організаторами.</a:t>
            </a:r>
          </a:p>
          <a:p>
            <a:pPr marL="114300" indent="0" algn="just">
              <a:lnSpc>
                <a:spcPct val="150000"/>
              </a:lnSpc>
              <a:buNone/>
            </a:pPr>
            <a:endParaRPr lang="uk-UA" sz="1600" dirty="0" smtClean="0">
              <a:latin typeface="+mj-lt"/>
              <a:cs typeface="Arial" panose="020B0604020202020204" pitchFamily="34" charset="0"/>
            </a:endParaRPr>
          </a:p>
          <a:p>
            <a:pPr marL="114300" indent="0" algn="just">
              <a:lnSpc>
                <a:spcPct val="150000"/>
              </a:lnSpc>
              <a:buNone/>
            </a:pPr>
            <a:r>
              <a:rPr lang="uk-UA" sz="1600" dirty="0">
                <a:latin typeface="+mj-lt"/>
                <a:cs typeface="Arial" panose="020B0604020202020204" pitchFamily="34" charset="0"/>
              </a:rPr>
              <a:t>Актуальність теми: Відсутність ефективних цифрових платформ для організації івентів і комунікації гравців створює потребу у розробці спеціалізованих веб-додатків, які автоматизують ці процеси та сприяють формуванню активних ігрових спільнот.</a:t>
            </a:r>
          </a:p>
          <a:p>
            <a:pPr marL="114300" indent="0" algn="just">
              <a:buNone/>
            </a:pPr>
            <a:endParaRPr lang="en-US" sz="1600" dirty="0">
              <a:latin typeface="+mj-lt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b="1" dirty="0" smtClean="0"/>
              <a:t>Інтерфейс </a:t>
            </a:r>
            <a:r>
              <a:rPr lang="uk-UA" sz="3200" b="1" dirty="0" smtClean="0"/>
              <a:t>сторінки </a:t>
            </a:r>
            <a:r>
              <a:rPr lang="uk-UA" sz="3200" b="1" dirty="0" smtClean="0"/>
              <a:t>івентів</a:t>
            </a:r>
            <a:endParaRPr sz="3200" b="1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20</a:t>
            </a:fld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562" y="1005901"/>
            <a:ext cx="7345697" cy="360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7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21833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b="1" dirty="0" smtClean="0"/>
              <a:t>Тестування (мануальне)</a:t>
            </a:r>
            <a:endParaRPr sz="3200" b="1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21</a:t>
            </a:fld>
            <a:endParaRPr lang="uk-UA" dirty="0"/>
          </a:p>
        </p:txBody>
      </p:sp>
      <p:graphicFrame>
        <p:nvGraphicFramePr>
          <p:cNvPr id="4" name="Таблиця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613563"/>
              </p:ext>
            </p:extLst>
          </p:nvPr>
        </p:nvGraphicFramePr>
        <p:xfrm>
          <a:off x="419100" y="1187450"/>
          <a:ext cx="78867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51361866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751060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2222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uk-UA" dirty="0" smtClean="0"/>
                        <a:t>Опис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mtClean="0"/>
                        <a:t>Очікуваний результат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mtClean="0"/>
                        <a:t>Результат 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27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sz="1200" dirty="0" smtClean="0"/>
                        <a:t>Авторизувати</a:t>
                      </a:r>
                      <a:r>
                        <a:rPr lang="uk-UA" sz="1200" baseline="0" dirty="0" smtClean="0"/>
                        <a:t> зареєстрованого користувача в системі з використанням </a:t>
                      </a:r>
                      <a:r>
                        <a:rPr lang="uk-UA" sz="1200" baseline="0" dirty="0" err="1" smtClean="0"/>
                        <a:t>валідних</a:t>
                      </a:r>
                      <a:r>
                        <a:rPr lang="uk-UA" sz="1200" baseline="0" dirty="0" smtClean="0"/>
                        <a:t> даних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200" dirty="0" smtClean="0"/>
                        <a:t>Користувач </a:t>
                      </a:r>
                      <a:r>
                        <a:rPr lang="uk-UA" sz="1200" smtClean="0"/>
                        <a:t>успішно авторизований в системі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200" smtClean="0"/>
                        <a:t> Виконано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880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sz="1200" dirty="0" smtClean="0"/>
                        <a:t>Створити</a:t>
                      </a:r>
                      <a:r>
                        <a:rPr lang="uk-UA" sz="1200" baseline="0" dirty="0" smtClean="0"/>
                        <a:t> </a:t>
                      </a:r>
                      <a:r>
                        <a:rPr lang="uk-UA" sz="1200" baseline="0" dirty="0" err="1" smtClean="0"/>
                        <a:t>івент</a:t>
                      </a:r>
                      <a:r>
                        <a:rPr lang="uk-UA" sz="1200" baseline="0" dirty="0" smtClean="0"/>
                        <a:t>, зареєструвавшись під роллю «</a:t>
                      </a:r>
                      <a:r>
                        <a:rPr lang="en-US" sz="1200" baseline="0" dirty="0" smtClean="0"/>
                        <a:t>Regular User</a:t>
                      </a:r>
                      <a:r>
                        <a:rPr lang="uk-UA" sz="1200" baseline="0" smtClean="0"/>
                        <a:t>» 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200" dirty="0" err="1" smtClean="0"/>
                        <a:t>Івент</a:t>
                      </a:r>
                      <a:r>
                        <a:rPr lang="uk-UA" sz="1200" dirty="0" smtClean="0"/>
                        <a:t> успішно</a:t>
                      </a:r>
                      <a:r>
                        <a:rPr lang="uk-UA" sz="1200" baseline="0" dirty="0" smtClean="0"/>
                        <a:t> створений і відображається у списку івентів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200" smtClean="0"/>
                        <a:t>Виконано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437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sz="1200" smtClean="0"/>
                        <a:t>Сформувати звіт</a:t>
                      </a:r>
                      <a:r>
                        <a:rPr lang="uk-UA" sz="1200" baseline="0" smtClean="0"/>
                        <a:t> по учасникам конкретного івенту 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200" baseline="0" dirty="0" smtClean="0"/>
                        <a:t>Звіт по учасникам відображається у </a:t>
                      </a:r>
                      <a:r>
                        <a:rPr lang="uk-UA" sz="1200" baseline="0" smtClean="0"/>
                        <a:t>створеному звіті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200" dirty="0" smtClean="0"/>
                        <a:t>Виконано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387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sz="1200" dirty="0" smtClean="0"/>
                        <a:t>Фільтрація</a:t>
                      </a:r>
                      <a:r>
                        <a:rPr lang="uk-UA" sz="1200" baseline="0" dirty="0" smtClean="0"/>
                        <a:t> </a:t>
                      </a:r>
                      <a:r>
                        <a:rPr lang="uk-UA" sz="1200" baseline="0" dirty="0" err="1" smtClean="0"/>
                        <a:t>івенту</a:t>
                      </a:r>
                      <a:r>
                        <a:rPr lang="uk-UA" sz="1200" baseline="0" dirty="0" smtClean="0"/>
                        <a:t> за датою «06.06.2025»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1200" dirty="0" smtClean="0"/>
                        <a:t>У списку івентів</a:t>
                      </a:r>
                      <a:r>
                        <a:rPr lang="uk-UA" sz="1200" baseline="0" dirty="0" smtClean="0"/>
                        <a:t> відображаються </a:t>
                      </a:r>
                      <a:r>
                        <a:rPr lang="uk-UA" sz="1200" baseline="0" dirty="0" err="1" smtClean="0"/>
                        <a:t>івенти</a:t>
                      </a:r>
                      <a:r>
                        <a:rPr lang="uk-UA" sz="1200" baseline="0" dirty="0" smtClean="0"/>
                        <a:t>, які відбудуться </a:t>
                      </a:r>
                      <a:r>
                        <a:rPr lang="uk-UA" sz="1200" baseline="0" dirty="0" smtClean="0"/>
                        <a:t>«06.06.2025»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200" dirty="0" smtClean="0"/>
                        <a:t>Виконано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35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268925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b="1" dirty="0" smtClean="0"/>
              <a:t>Публікація результатів </a:t>
            </a:r>
            <a:endParaRPr sz="3200" b="1" dirty="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10B47-7B7A-16D3-B2F7-7BCD981C8F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22</a:t>
            </a:fld>
            <a:endParaRPr lang="uk-UA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E7303CC-FE66-4B00-B8FC-F2A177BC8D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16" b="3117"/>
          <a:stretch/>
        </p:blipFill>
        <p:spPr>
          <a:xfrm>
            <a:off x="1131175" y="701892"/>
            <a:ext cx="2608649" cy="3717589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0C0874D-46ED-4A13-870F-B47A08313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005" y="769823"/>
            <a:ext cx="2608648" cy="3717589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20E2063-DF4C-41E7-8DB2-DAE05E382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257" y="845876"/>
            <a:ext cx="2523347" cy="356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b="1" dirty="0"/>
              <a:t>Підсумки </a:t>
            </a:r>
            <a:endParaRPr sz="3200" b="1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11109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ru-RU" dirty="0" smtClean="0">
                <a:latin typeface="+mj-lt"/>
              </a:rPr>
              <a:t>Створено </a:t>
            </a:r>
            <a:r>
              <a:rPr lang="uk-UA" dirty="0">
                <a:latin typeface="+mj-lt"/>
              </a:rPr>
              <a:t>програмну систему для персоналізації досвіду гравців у настільні </a:t>
            </a:r>
            <a:r>
              <a:rPr lang="uk-UA" dirty="0" smtClean="0">
                <a:latin typeface="+mj-lt"/>
              </a:rPr>
              <a:t>ігри.</a:t>
            </a:r>
          </a:p>
          <a:p>
            <a:pPr marL="285750" indent="-285750">
              <a:lnSpc>
                <a:spcPct val="150000"/>
              </a:lnSpc>
            </a:pPr>
            <a:r>
              <a:rPr lang="ru-RU" dirty="0" err="1">
                <a:latin typeface="+mj-lt"/>
              </a:rPr>
              <a:t>Р</a:t>
            </a:r>
            <a:r>
              <a:rPr lang="ru-RU" smtClean="0">
                <a:latin typeface="+mj-lt"/>
              </a:rPr>
              <a:t>еалізовано </a:t>
            </a:r>
            <a:r>
              <a:rPr lang="ru-RU" dirty="0" err="1">
                <a:latin typeface="+mj-lt"/>
              </a:rPr>
              <a:t>основні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функції</a:t>
            </a:r>
            <a:r>
              <a:rPr lang="ru-RU" dirty="0">
                <a:latin typeface="+mj-lt"/>
              </a:rPr>
              <a:t>: </a:t>
            </a:r>
            <a:r>
              <a:rPr lang="ru-RU" dirty="0" err="1">
                <a:latin typeface="+mj-lt"/>
              </a:rPr>
              <a:t>організація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подій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управління</a:t>
            </a:r>
            <a:r>
              <a:rPr lang="ru-RU" dirty="0">
                <a:latin typeface="+mj-lt"/>
              </a:rPr>
              <a:t> клубами, </a:t>
            </a:r>
            <a:r>
              <a:rPr lang="ru-RU" dirty="0" err="1">
                <a:latin typeface="+mj-lt"/>
              </a:rPr>
              <a:t>багатомовність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адаптивний</a:t>
            </a:r>
            <a:r>
              <a:rPr lang="ru-RU" dirty="0">
                <a:latin typeface="+mj-lt"/>
              </a:rPr>
              <a:t> дизайн</a:t>
            </a:r>
            <a:r>
              <a:rPr lang="ru-RU" dirty="0" smtClean="0">
                <a:latin typeface="+mj-lt"/>
              </a:rPr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uk-UA">
                <a:latin typeface="+mj-lt"/>
              </a:rPr>
              <a:t>Використано сучасні технології фронтенду — </a:t>
            </a:r>
            <a:r>
              <a:rPr lang="en-US">
                <a:latin typeface="+mj-lt"/>
              </a:rPr>
              <a:t>React, React Router, Context </a:t>
            </a:r>
            <a:r>
              <a:rPr lang="en-US">
                <a:latin typeface="+mj-lt"/>
              </a:rPr>
              <a:t>API</a:t>
            </a:r>
            <a:r>
              <a:rPr lang="en-US">
                <a:latin typeface="+mj-lt"/>
              </a:rPr>
              <a:t>, i18next.</a:t>
            </a:r>
            <a:endParaRPr lang="uk-UA" dirty="0" smtClean="0">
              <a:latin typeface="+mj-lt"/>
            </a:endParaRPr>
          </a:p>
          <a:p>
            <a:pPr marL="285750" indent="-285750">
              <a:lnSpc>
                <a:spcPct val="150000"/>
              </a:lnSpc>
            </a:pPr>
            <a:r>
              <a:rPr lang="uk-UA" dirty="0" smtClean="0">
                <a:latin typeface="+mj-lt"/>
              </a:rPr>
              <a:t>Розвиток у перспективі : монетизація та мобільний застосунок</a:t>
            </a:r>
          </a:p>
          <a:p>
            <a:pPr marL="0" indent="0">
              <a:lnSpc>
                <a:spcPct val="150000"/>
              </a:lnSpc>
              <a:buNone/>
            </a:pPr>
            <a:endParaRPr lang="uk-UA" dirty="0" smtClean="0">
              <a:latin typeface="+mj-lt"/>
            </a:endParaRPr>
          </a:p>
          <a:p>
            <a:pPr marL="285750" indent="-285750">
              <a:lnSpc>
                <a:spcPct val="150000"/>
              </a:lnSpc>
            </a:pPr>
            <a:endParaRPr dirty="0">
              <a:latin typeface="+mj-lt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23</a:t>
            </a:fld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319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>
                <a:latin typeface="Arial Black" panose="020B0A04020102020204" pitchFamily="34" charset="0"/>
              </a:rPr>
              <a:t>Аналіз </a:t>
            </a:r>
            <a:r>
              <a:rPr lang="uk" sz="3200" dirty="0" smtClean="0">
                <a:latin typeface="Arial Black" panose="020B0A04020102020204" pitchFamily="34" charset="0"/>
              </a:rPr>
              <a:t>проблеми</a:t>
            </a:r>
            <a:endParaRPr sz="3200" dirty="0">
              <a:latin typeface="Arial Black" panose="020B0A04020102020204" pitchFamily="34" charset="0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sp>
        <p:nvSpPr>
          <p:cNvPr id="10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918400"/>
            <a:ext cx="541854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lnSpc>
                <a:spcPct val="150000"/>
              </a:lnSpc>
              <a:buNone/>
            </a:pPr>
            <a:r>
              <a:rPr lang="uk-UA" sz="1600" dirty="0" smtClean="0">
                <a:latin typeface="+mn-lt"/>
                <a:cs typeface="Arial" panose="020B0604020202020204" pitchFamily="34" charset="0"/>
              </a:rPr>
              <a:t>В результаті аналізу конкурентів було виявлено наступні проблеми: </a:t>
            </a:r>
          </a:p>
          <a:p>
            <a:pPr algn="just">
              <a:lnSpc>
                <a:spcPct val="150000"/>
              </a:lnSpc>
            </a:pPr>
            <a:r>
              <a:rPr lang="ru-RU" sz="1600" dirty="0" err="1" smtClean="0">
                <a:latin typeface="+mn-lt"/>
              </a:rPr>
              <a:t>відсутність</a:t>
            </a:r>
            <a:r>
              <a:rPr lang="ru-RU" sz="1600" dirty="0" smtClean="0">
                <a:latin typeface="+mn-lt"/>
              </a:rPr>
              <a:t> </a:t>
            </a:r>
            <a:r>
              <a:rPr lang="ru-RU" sz="1600" dirty="0" err="1">
                <a:latin typeface="+mn-lt"/>
              </a:rPr>
              <a:t>ефективних</a:t>
            </a:r>
            <a:r>
              <a:rPr lang="ru-RU" sz="1600" dirty="0">
                <a:latin typeface="+mn-lt"/>
              </a:rPr>
              <a:t> </a:t>
            </a:r>
            <a:r>
              <a:rPr lang="ru-RU" sz="1600" dirty="0" err="1">
                <a:latin typeface="+mn-lt"/>
              </a:rPr>
              <a:t>інструментів</a:t>
            </a:r>
            <a:r>
              <a:rPr lang="ru-RU" sz="1600" dirty="0">
                <a:latin typeface="+mn-lt"/>
              </a:rPr>
              <a:t> для </a:t>
            </a:r>
            <a:r>
              <a:rPr lang="ru-RU" sz="1600" dirty="0" err="1">
                <a:latin typeface="+mn-lt"/>
              </a:rPr>
              <a:t>організації</a:t>
            </a:r>
            <a:r>
              <a:rPr lang="ru-RU" sz="1600" dirty="0">
                <a:latin typeface="+mn-lt"/>
              </a:rPr>
              <a:t> та </a:t>
            </a:r>
            <a:r>
              <a:rPr lang="ru-RU" sz="1600" dirty="0" err="1">
                <a:latin typeface="+mn-lt"/>
              </a:rPr>
              <a:t>управління</a:t>
            </a:r>
            <a:r>
              <a:rPr lang="ru-RU" sz="1600" dirty="0">
                <a:latin typeface="+mn-lt"/>
              </a:rPr>
              <a:t> </a:t>
            </a:r>
            <a:r>
              <a:rPr lang="ru-RU" sz="1600" dirty="0" err="1">
                <a:latin typeface="+mn-lt"/>
              </a:rPr>
              <a:t>подіями</a:t>
            </a:r>
            <a:r>
              <a:rPr lang="ru-RU" sz="1600" dirty="0">
                <a:latin typeface="+mn-lt"/>
              </a:rPr>
              <a:t> у </a:t>
            </a:r>
            <a:r>
              <a:rPr lang="ru-RU" sz="1600" dirty="0" err="1">
                <a:latin typeface="+mn-lt"/>
              </a:rPr>
              <a:t>настільних</a:t>
            </a:r>
            <a:r>
              <a:rPr lang="ru-RU" sz="1600" dirty="0">
                <a:latin typeface="+mn-lt"/>
              </a:rPr>
              <a:t> </a:t>
            </a:r>
            <a:r>
              <a:rPr lang="ru-RU" sz="1600" dirty="0" err="1" smtClean="0">
                <a:latin typeface="+mn-lt"/>
              </a:rPr>
              <a:t>іграх</a:t>
            </a:r>
            <a:r>
              <a:rPr lang="en-US" sz="1600" dirty="0">
                <a:latin typeface="+mn-lt"/>
              </a:rPr>
              <a:t>;</a:t>
            </a:r>
            <a:endParaRPr lang="ru-RU" sz="1600" dirty="0" smtClean="0">
              <a:latin typeface="+mn-lt"/>
            </a:endParaRPr>
          </a:p>
          <a:p>
            <a:pPr algn="just">
              <a:lnSpc>
                <a:spcPct val="150000"/>
              </a:lnSpc>
            </a:pPr>
            <a:r>
              <a:rPr lang="uk-UA" sz="1600" dirty="0" smtClean="0">
                <a:latin typeface="+mn-lt"/>
              </a:rPr>
              <a:t>о</a:t>
            </a:r>
            <a:r>
              <a:rPr lang="uk-UA" sz="1600" smtClean="0">
                <a:latin typeface="+mn-lt"/>
              </a:rPr>
              <a:t>бмежені </a:t>
            </a:r>
            <a:r>
              <a:rPr lang="uk-UA" sz="1600" dirty="0">
                <a:latin typeface="+mn-lt"/>
              </a:rPr>
              <a:t>можливості пошуку івентів за </a:t>
            </a:r>
            <a:r>
              <a:rPr lang="uk-UA" sz="1600">
                <a:latin typeface="+mn-lt"/>
              </a:rPr>
              <a:t>географічним </a:t>
            </a:r>
            <a:r>
              <a:rPr lang="uk-UA" sz="1600" smtClean="0">
                <a:latin typeface="+mn-lt"/>
              </a:rPr>
              <a:t>розташуванням</a:t>
            </a:r>
            <a:r>
              <a:rPr lang="en-US" sz="1600" smtClean="0">
                <a:latin typeface="+mn-lt"/>
              </a:rPr>
              <a:t>;</a:t>
            </a:r>
            <a:endParaRPr lang="uk-UA" sz="1600" dirty="0" smtClean="0">
              <a:latin typeface="+mn-lt"/>
            </a:endParaRPr>
          </a:p>
          <a:p>
            <a:pPr algn="just">
              <a:lnSpc>
                <a:spcPct val="150000"/>
              </a:lnSpc>
            </a:pPr>
            <a:r>
              <a:rPr lang="ru-RU" sz="1600" smtClean="0">
                <a:latin typeface="+mn-lt"/>
              </a:rPr>
              <a:t>відсутність </a:t>
            </a:r>
            <a:r>
              <a:rPr lang="ru-RU" sz="1600" dirty="0" err="1">
                <a:latin typeface="+mn-lt"/>
              </a:rPr>
              <a:t>персоналізованих</a:t>
            </a:r>
            <a:r>
              <a:rPr lang="ru-RU" sz="1600" dirty="0">
                <a:latin typeface="+mn-lt"/>
              </a:rPr>
              <a:t> </a:t>
            </a:r>
            <a:r>
              <a:rPr lang="ru-RU" sz="1600" dirty="0" err="1">
                <a:latin typeface="+mn-lt"/>
              </a:rPr>
              <a:t>рекомендацій</a:t>
            </a:r>
            <a:r>
              <a:rPr lang="ru-RU" sz="1600" dirty="0">
                <a:latin typeface="+mn-lt"/>
              </a:rPr>
              <a:t> </a:t>
            </a:r>
            <a:r>
              <a:rPr lang="ru-RU" sz="1600" dirty="0" err="1">
                <a:latin typeface="+mn-lt"/>
              </a:rPr>
              <a:t>ігор</a:t>
            </a:r>
            <a:r>
              <a:rPr lang="ru-RU" sz="1600" dirty="0">
                <a:latin typeface="+mn-lt"/>
              </a:rPr>
              <a:t> та </a:t>
            </a:r>
            <a:r>
              <a:rPr lang="ru-RU" sz="1600" dirty="0" err="1">
                <a:latin typeface="+mn-lt"/>
              </a:rPr>
              <a:t>подій</a:t>
            </a:r>
            <a:r>
              <a:rPr lang="ru-RU" sz="1600" dirty="0">
                <a:latin typeface="+mn-lt"/>
              </a:rPr>
              <a:t> </a:t>
            </a:r>
            <a:r>
              <a:rPr lang="ru-RU" sz="1600">
                <a:latin typeface="+mn-lt"/>
              </a:rPr>
              <a:t>для </a:t>
            </a:r>
            <a:r>
              <a:rPr lang="ru-RU" sz="1600" smtClean="0">
                <a:latin typeface="+mn-lt"/>
              </a:rPr>
              <a:t>користувачів</a:t>
            </a:r>
            <a:r>
              <a:rPr lang="en-US" sz="1600">
                <a:latin typeface="+mn-lt"/>
              </a:rPr>
              <a:t>.</a:t>
            </a:r>
            <a:endParaRPr lang="ru-RU" sz="1600" dirty="0" smtClean="0">
              <a:latin typeface="+mn-lt"/>
            </a:endParaRPr>
          </a:p>
          <a:p>
            <a:pPr marL="114300" indent="0" algn="just">
              <a:lnSpc>
                <a:spcPct val="150000"/>
              </a:lnSpc>
              <a:buNone/>
            </a:pPr>
            <a:endParaRPr lang="ru-RU" sz="1600" dirty="0" smtClean="0">
              <a:latin typeface="+mn-lt"/>
            </a:endParaRPr>
          </a:p>
        </p:txBody>
      </p:sp>
      <p:pic>
        <p:nvPicPr>
          <p:cNvPr id="1028" name="Picture 4" descr="Векторы на тему «Знак Вопроса Без Фона» — скачивайте бесплатные векторы  высокого качества на Freepik | Freepi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841" y="1085687"/>
            <a:ext cx="301942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319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>
                <a:latin typeface="Arial Black" panose="020B0A04020102020204" pitchFamily="34" charset="0"/>
              </a:rPr>
              <a:t>Аналіз </a:t>
            </a:r>
            <a:r>
              <a:rPr lang="uk" sz="3200" dirty="0" smtClean="0">
                <a:latin typeface="Arial Black" panose="020B0A04020102020204" pitchFamily="34" charset="0"/>
              </a:rPr>
              <a:t>існуючих рішень</a:t>
            </a:r>
            <a:endParaRPr sz="3200" dirty="0">
              <a:latin typeface="Arial Black" panose="020B0A04020102020204" pitchFamily="34" charset="0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graphicFrame>
        <p:nvGraphicFramePr>
          <p:cNvPr id="4" name="Таблиця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532053"/>
              </p:ext>
            </p:extLst>
          </p:nvPr>
        </p:nvGraphicFramePr>
        <p:xfrm>
          <a:off x="825500" y="1049049"/>
          <a:ext cx="7492999" cy="3124602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2051363">
                  <a:extLst>
                    <a:ext uri="{9D8B030D-6E8A-4147-A177-3AD203B41FA5}">
                      <a16:colId xmlns:a16="http://schemas.microsoft.com/office/drawing/2014/main" val="206135346"/>
                    </a:ext>
                  </a:extLst>
                </a:gridCol>
                <a:gridCol w="1639515">
                  <a:extLst>
                    <a:ext uri="{9D8B030D-6E8A-4147-A177-3AD203B41FA5}">
                      <a16:colId xmlns:a16="http://schemas.microsoft.com/office/drawing/2014/main" val="819857333"/>
                    </a:ext>
                  </a:extLst>
                </a:gridCol>
                <a:gridCol w="1519586">
                  <a:extLst>
                    <a:ext uri="{9D8B030D-6E8A-4147-A177-3AD203B41FA5}">
                      <a16:colId xmlns:a16="http://schemas.microsoft.com/office/drawing/2014/main" val="2026481370"/>
                    </a:ext>
                  </a:extLst>
                </a:gridCol>
                <a:gridCol w="1487238">
                  <a:extLst>
                    <a:ext uri="{9D8B030D-6E8A-4147-A177-3AD203B41FA5}">
                      <a16:colId xmlns:a16="http://schemas.microsoft.com/office/drawing/2014/main" val="3560471285"/>
                    </a:ext>
                  </a:extLst>
                </a:gridCol>
                <a:gridCol w="795297">
                  <a:extLst>
                    <a:ext uri="{9D8B030D-6E8A-4147-A177-3AD203B41FA5}">
                      <a16:colId xmlns:a16="http://schemas.microsoft.com/office/drawing/2014/main" val="3461469104"/>
                    </a:ext>
                  </a:extLst>
                </a:gridCol>
              </a:tblGrid>
              <a:tr h="16549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 </a:t>
                      </a:r>
                      <a:endParaRPr lang="en-US" sz="60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Назва критерію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Назва ресурсу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254328"/>
                  </a:ext>
                </a:extLst>
              </a:tr>
              <a:tr h="4931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Tabletop (</a:t>
                      </a:r>
                      <a:r>
                        <a:rPr lang="uk-UA" sz="700" dirty="0">
                          <a:effectLst/>
                        </a:rPr>
                        <a:t>наша платформа</a:t>
                      </a:r>
                      <a:r>
                        <a:rPr lang="en-US" sz="700" dirty="0">
                          <a:effectLst/>
                        </a:rPr>
                        <a:t>)</a:t>
                      </a:r>
                      <a:endParaRPr lang="en-US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BGG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Try These Games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Geeker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extLst>
                  <a:ext uri="{0D108BD9-81ED-4DB2-BD59-A6C34878D82A}">
                    <a16:rowId xmlns:a16="http://schemas.microsoft.com/office/drawing/2014/main" val="2542903109"/>
                  </a:ext>
                </a:extLst>
              </a:tr>
              <a:tr h="3287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 dirty="0">
                          <a:effectLst/>
                        </a:rPr>
                        <a:t>Кількість ігор</a:t>
                      </a:r>
                      <a:endParaRPr lang="en-US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 dirty="0">
                          <a:effectLst/>
                        </a:rPr>
                        <a:t>Висока</a:t>
                      </a:r>
                      <a:endParaRPr lang="en-US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Дуже висока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Середня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Середня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extLst>
                  <a:ext uri="{0D108BD9-81ED-4DB2-BD59-A6C34878D82A}">
                    <a16:rowId xmlns:a16="http://schemas.microsoft.com/office/drawing/2014/main" val="3044148172"/>
                  </a:ext>
                </a:extLst>
              </a:tr>
              <a:tr h="3287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 dirty="0">
                          <a:effectLst/>
                        </a:rPr>
                        <a:t>Рекомендації</a:t>
                      </a:r>
                      <a:endParaRPr lang="en-US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 dirty="0">
                          <a:effectLst/>
                        </a:rPr>
                        <a:t>Висока</a:t>
                      </a:r>
                      <a:endParaRPr lang="en-US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Низька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Низька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Низька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extLst>
                  <a:ext uri="{0D108BD9-81ED-4DB2-BD59-A6C34878D82A}">
                    <a16:rowId xmlns:a16="http://schemas.microsoft.com/office/drawing/2014/main" val="2818020220"/>
                  </a:ext>
                </a:extLst>
              </a:tr>
              <a:tr h="3287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Можливість грати онлайн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Ні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Ні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Ні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Ні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extLst>
                  <a:ext uri="{0D108BD9-81ED-4DB2-BD59-A6C34878D82A}">
                    <a16:rowId xmlns:a16="http://schemas.microsoft.com/office/drawing/2014/main" val="2577946649"/>
                  </a:ext>
                </a:extLst>
              </a:tr>
              <a:tr h="3287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Організація подій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Так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Ні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Ні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Так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extLst>
                  <a:ext uri="{0D108BD9-81ED-4DB2-BD59-A6C34878D82A}">
                    <a16:rowId xmlns:a16="http://schemas.microsoft.com/office/drawing/2014/main" val="498554742"/>
                  </a:ext>
                </a:extLst>
              </a:tr>
              <a:tr h="3287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Підтримка багатомовності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Так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Так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Ні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Так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extLst>
                  <a:ext uri="{0D108BD9-81ED-4DB2-BD59-A6C34878D82A}">
                    <a16:rowId xmlns:a16="http://schemas.microsoft.com/office/drawing/2014/main" val="768790669"/>
                  </a:ext>
                </a:extLst>
              </a:tr>
              <a:tr h="3287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Спільнота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Активна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Дуже активна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Не активна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Активна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extLst>
                  <a:ext uri="{0D108BD9-81ED-4DB2-BD59-A6C34878D82A}">
                    <a16:rowId xmlns:a16="http://schemas.microsoft.com/office/drawing/2014/main" val="325276137"/>
                  </a:ext>
                </a:extLst>
              </a:tr>
              <a:tr h="49318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Пошук ігор за місцезнаходженням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Так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Ні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>
                          <a:effectLst/>
                        </a:rPr>
                        <a:t>Ні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700" dirty="0">
                          <a:effectLst/>
                        </a:rPr>
                        <a:t>Так</a:t>
                      </a:r>
                      <a:endParaRPr lang="en-US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28" marR="34228" marT="0" marB="0"/>
                </a:tc>
                <a:extLst>
                  <a:ext uri="{0D108BD9-81ED-4DB2-BD59-A6C34878D82A}">
                    <a16:rowId xmlns:a16="http://schemas.microsoft.com/office/drawing/2014/main" val="1438549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07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319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Arial Black" panose="020B0A04020102020204" pitchFamily="34" charset="0"/>
              </a:rPr>
              <a:t>Постановка </a:t>
            </a:r>
            <a:r>
              <a:rPr lang="uk" sz="3200" dirty="0" smtClean="0">
                <a:latin typeface="Arial Black" panose="020B0A04020102020204" pitchFamily="34" charset="0"/>
              </a:rPr>
              <a:t>задач</a:t>
            </a:r>
            <a:r>
              <a:rPr lang="uk-UA" sz="3200" dirty="0">
                <a:latin typeface="Arial Black" panose="020B0A04020102020204" pitchFamily="34" charset="0"/>
              </a:rPr>
              <a:t>і</a:t>
            </a:r>
            <a:endParaRPr sz="3200" dirty="0">
              <a:latin typeface="Arial Black" panose="020B0A04020102020204" pitchFamily="34" charset="0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719328"/>
            <a:ext cx="8520600" cy="3418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100000"/>
              </a:lnSpc>
              <a:spcBef>
                <a:spcPts val="1500"/>
              </a:spcBef>
              <a:buNone/>
            </a:pP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Розробити веб-платформу 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Tabletop, </a:t>
            </a: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що забезпечує зручну організацію та участь у заходах, пов’язаних із настільними іграми, шляхом реалізації основних функціональних можливостей для користувачів та адміністраторів</a:t>
            </a:r>
            <a:r>
              <a:rPr lang="uk-UA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uk-UA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Опис основних функцій платформи: </a:t>
            </a:r>
          </a:p>
          <a:p>
            <a:pPr marL="1200150" lvl="2" indent="-285750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а</a:t>
            </a:r>
            <a:r>
              <a:rPr lang="uk-UA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вторизація і реєстрація</a:t>
            </a:r>
            <a:r>
              <a:rPr lang="en-US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;</a:t>
            </a:r>
            <a:endParaRPr lang="uk-UA" sz="1600" dirty="0" smtClean="0">
              <a:solidFill>
                <a:srgbClr val="0D0D0D"/>
              </a:solidFill>
              <a:highlight>
                <a:srgbClr val="FFFFFF"/>
              </a:highlight>
              <a:latin typeface="+mj-lt"/>
              <a:cs typeface="Arial" panose="020B0604020202020204" pitchFamily="34" charset="0"/>
            </a:endParaRPr>
          </a:p>
          <a:p>
            <a:pPr marL="1200150" lvl="2" indent="-285750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с</a:t>
            </a:r>
            <a:r>
              <a:rPr lang="uk-UA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творення та керування подіями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;</a:t>
            </a:r>
            <a:endParaRPr lang="uk-UA" sz="1600" dirty="0" smtClean="0">
              <a:solidFill>
                <a:srgbClr val="0D0D0D"/>
              </a:solidFill>
              <a:highlight>
                <a:srgbClr val="FFFFFF"/>
              </a:highlight>
              <a:latin typeface="+mj-lt"/>
              <a:cs typeface="Arial" panose="020B0604020202020204" pitchFamily="34" charset="0"/>
            </a:endParaRPr>
          </a:p>
          <a:p>
            <a:pPr marL="1200150" lvl="2" indent="-285750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uk-UA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реєстрація на події</a:t>
            </a:r>
            <a:r>
              <a:rPr lang="en-US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;</a:t>
            </a:r>
            <a:endParaRPr lang="uk-UA" sz="1600" dirty="0" smtClean="0">
              <a:solidFill>
                <a:srgbClr val="0D0D0D"/>
              </a:solidFill>
              <a:highlight>
                <a:srgbClr val="FFFFFF"/>
              </a:highlight>
              <a:latin typeface="+mj-lt"/>
              <a:cs typeface="Arial" panose="020B0604020202020204" pitchFamily="34" charset="0"/>
            </a:endParaRPr>
          </a:p>
          <a:p>
            <a:pPr marL="1200150" lvl="2" indent="-285750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uk-UA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пошук та фільтрація івентів</a:t>
            </a:r>
            <a:r>
              <a:rPr lang="en-US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;</a:t>
            </a:r>
            <a:endParaRPr lang="uk-UA" sz="1600" dirty="0" smtClean="0">
              <a:solidFill>
                <a:srgbClr val="0D0D0D"/>
              </a:solidFill>
              <a:highlight>
                <a:srgbClr val="FFFFFF"/>
              </a:highlight>
              <a:latin typeface="+mj-lt"/>
              <a:cs typeface="Arial" panose="020B0604020202020204" pitchFamily="34" charset="0"/>
            </a:endParaRPr>
          </a:p>
          <a:p>
            <a:pPr marL="1200150" lvl="2" indent="-285750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р</a:t>
            </a:r>
            <a:r>
              <a:rPr lang="uk-UA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едагування профілю</a:t>
            </a:r>
            <a:r>
              <a:rPr lang="en-US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;</a:t>
            </a:r>
            <a:endParaRPr lang="uk-UA" sz="1600" dirty="0" smtClean="0">
              <a:solidFill>
                <a:srgbClr val="0D0D0D"/>
              </a:solidFill>
              <a:highlight>
                <a:srgbClr val="FFFFFF"/>
              </a:highlight>
              <a:latin typeface="+mj-lt"/>
              <a:cs typeface="Arial" panose="020B0604020202020204" pitchFamily="34" charset="0"/>
            </a:endParaRPr>
          </a:p>
          <a:p>
            <a:pPr marL="1200150" lvl="2" indent="-285750">
              <a:lnSpc>
                <a:spcPct val="10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uk-UA" sz="1600" dirty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а</a:t>
            </a:r>
            <a:r>
              <a:rPr lang="uk-UA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дміністрування системи</a:t>
            </a:r>
            <a:r>
              <a:rPr lang="en-US" sz="1600" dirty="0" smtClean="0">
                <a:solidFill>
                  <a:srgbClr val="0D0D0D"/>
                </a:solidFill>
                <a:highlight>
                  <a:srgbClr val="FFFFFF"/>
                </a:highlight>
                <a:latin typeface="+mj-lt"/>
                <a:cs typeface="Arial" panose="020B0604020202020204" pitchFamily="34" charset="0"/>
              </a:rPr>
              <a:t>.</a:t>
            </a:r>
            <a:endParaRPr sz="1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04" y="4413504"/>
            <a:ext cx="895308" cy="50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319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 smtClean="0">
                <a:latin typeface="Arial Black" panose="020B0A04020102020204" pitchFamily="34" charset="0"/>
              </a:rPr>
              <a:t>Опис системи</a:t>
            </a:r>
            <a:endParaRPr sz="3200" dirty="0">
              <a:latin typeface="Arial Black" panose="020B0A04020102020204" pitchFamily="34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04" y="4413504"/>
            <a:ext cx="895308" cy="50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628650" y="774300"/>
            <a:ext cx="8203650" cy="413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9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319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 smtClean="0">
                <a:latin typeface="Arial Black" panose="020B0A04020102020204" pitchFamily="34" charset="0"/>
              </a:rPr>
              <a:t>Опис системи</a:t>
            </a:r>
            <a:endParaRPr sz="3200" dirty="0">
              <a:latin typeface="Arial Black" panose="020B0A04020102020204" pitchFamily="34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04" y="4413504"/>
            <a:ext cx="895308" cy="50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374650" y="1079500"/>
            <a:ext cx="4006850" cy="3155400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5"/>
          <a:stretch>
            <a:fillRect/>
          </a:stretch>
        </p:blipFill>
        <p:spPr>
          <a:xfrm>
            <a:off x="4381500" y="1079501"/>
            <a:ext cx="4450800" cy="33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9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68925" y="1808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>
                <a:latin typeface="Arial Black" panose="020B0A04020102020204" pitchFamily="34" charset="0"/>
              </a:rPr>
              <a:t>Вибір технологій розробки </a:t>
            </a:r>
            <a:endParaRPr sz="3200" dirty="0">
              <a:latin typeface="Arial Black" panose="020B0A04020102020204" pitchFamily="34" charset="0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87" y="1633292"/>
            <a:ext cx="2741676" cy="2741676"/>
          </a:xfrm>
          <a:prstGeom prst="rect">
            <a:avLst/>
          </a:prstGeom>
        </p:spPr>
      </p:pic>
      <p:pic>
        <p:nvPicPr>
          <p:cNvPr id="4098" name="Picture 2" descr="Vite.js SVG and transparent PNG icons | Tech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35" y="1414598"/>
            <a:ext cx="1589532" cy="158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кутник 4"/>
          <p:cNvSpPr/>
          <p:nvPr/>
        </p:nvSpPr>
        <p:spPr>
          <a:xfrm>
            <a:off x="6837360" y="3181843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+mn-lt"/>
              </a:rPr>
              <a:t>Vite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102" name="Picture 6" descr="React Bootstrap SVG and transparent PNG icons | Tech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82" y="1399130"/>
            <a:ext cx="1605000" cy="16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кутник 11"/>
          <p:cNvSpPr/>
          <p:nvPr/>
        </p:nvSpPr>
        <p:spPr>
          <a:xfrm>
            <a:off x="1144669" y="3181844"/>
            <a:ext cx="1566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+mn-lt"/>
              </a:rPr>
              <a:t>React Bootstrap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Arial Black" panose="020B0A04020102020204" pitchFamily="34" charset="0"/>
              </a:rPr>
              <a:t>Архітектура </a:t>
            </a:r>
            <a:r>
              <a:rPr lang="uk" sz="3200" dirty="0" smtClean="0">
                <a:latin typeface="Arial Black" panose="020B0A04020102020204" pitchFamily="34" charset="0"/>
              </a:rPr>
              <a:t>створенного програмного забезпечення</a:t>
            </a:r>
            <a:endParaRPr sz="3200" dirty="0">
              <a:latin typeface="Arial Black" panose="020B0A04020102020204" pitchFamily="34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pic>
        <p:nvPicPr>
          <p:cNvPr id="7" name="Рисунок 6" descr="C:\Users\Inna Posukan\Downloads\Blank diagram (1)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555" y="1229948"/>
            <a:ext cx="4995545" cy="34204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кутник 3"/>
          <p:cNvSpPr/>
          <p:nvPr/>
        </p:nvSpPr>
        <p:spPr>
          <a:xfrm>
            <a:off x="268925" y="1575104"/>
            <a:ext cx="29253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 err="1">
                <a:latin typeface="+mj-lt"/>
              </a:rPr>
              <a:t>Архітектура</a:t>
            </a:r>
            <a:r>
              <a:rPr lang="ru-RU" sz="1800" dirty="0">
                <a:latin typeface="+mj-lt"/>
              </a:rPr>
              <a:t> </a:t>
            </a:r>
            <a:r>
              <a:rPr lang="ru-RU" sz="1800" dirty="0" err="1">
                <a:latin typeface="+mj-lt"/>
              </a:rPr>
              <a:t>побудована</a:t>
            </a:r>
            <a:r>
              <a:rPr lang="ru-RU" sz="1800" dirty="0">
                <a:latin typeface="+mj-lt"/>
              </a:rPr>
              <a:t> за </a:t>
            </a:r>
            <a:r>
              <a:rPr lang="ru-RU" sz="1800" dirty="0" err="1">
                <a:latin typeface="+mj-lt"/>
              </a:rPr>
              <a:t>клієнт</a:t>
            </a:r>
            <a:r>
              <a:rPr lang="ru-RU" sz="1800" dirty="0">
                <a:latin typeface="+mj-lt"/>
              </a:rPr>
              <a:t>-серверною </a:t>
            </a:r>
            <a:r>
              <a:rPr lang="ru-RU" sz="1800" dirty="0" err="1">
                <a:latin typeface="+mj-lt"/>
              </a:rPr>
              <a:t>моделлю</a:t>
            </a:r>
            <a:r>
              <a:rPr lang="ru-RU" sz="1800" dirty="0">
                <a:latin typeface="+mj-lt"/>
              </a:rPr>
              <a:t>. </a:t>
            </a:r>
            <a:r>
              <a:rPr lang="ru-RU" sz="1800" dirty="0" err="1">
                <a:latin typeface="+mj-lt"/>
              </a:rPr>
              <a:t>Взаємодія</a:t>
            </a:r>
            <a:r>
              <a:rPr lang="ru-RU" sz="1800" dirty="0">
                <a:latin typeface="+mj-lt"/>
              </a:rPr>
              <a:t> </a:t>
            </a:r>
            <a:r>
              <a:rPr lang="ru-RU" sz="1800" dirty="0" err="1">
                <a:latin typeface="+mj-lt"/>
              </a:rPr>
              <a:t>між</a:t>
            </a:r>
            <a:r>
              <a:rPr lang="ru-RU" sz="1800" dirty="0">
                <a:latin typeface="+mj-lt"/>
              </a:rPr>
              <a:t> </a:t>
            </a:r>
            <a:r>
              <a:rPr lang="ru-RU" sz="1800" dirty="0" err="1">
                <a:latin typeface="+mj-lt"/>
              </a:rPr>
              <a:t>клієнтом</a:t>
            </a:r>
            <a:r>
              <a:rPr lang="ru-RU" sz="1800" dirty="0">
                <a:latin typeface="+mj-lt"/>
              </a:rPr>
              <a:t> та сервером </a:t>
            </a:r>
            <a:r>
              <a:rPr lang="ru-RU" sz="1800" dirty="0" err="1">
                <a:latin typeface="+mj-lt"/>
              </a:rPr>
              <a:t>здійснюється</a:t>
            </a:r>
            <a:r>
              <a:rPr lang="ru-RU" sz="1800" dirty="0">
                <a:latin typeface="+mj-lt"/>
              </a:rPr>
              <a:t> через </a:t>
            </a:r>
            <a:r>
              <a:rPr lang="ru-RU" sz="1800" dirty="0" err="1">
                <a:latin typeface="+mj-lt"/>
              </a:rPr>
              <a:t>обмін</a:t>
            </a:r>
            <a:r>
              <a:rPr lang="ru-RU" sz="1800" dirty="0">
                <a:latin typeface="+mj-lt"/>
              </a:rPr>
              <a:t> HTTP-</a:t>
            </a:r>
            <a:r>
              <a:rPr lang="ru-RU" sz="1800" dirty="0" err="1">
                <a:latin typeface="+mj-lt"/>
              </a:rPr>
              <a:t>запитами</a:t>
            </a:r>
            <a:r>
              <a:rPr lang="ru-RU" sz="1800" dirty="0">
                <a:latin typeface="+mj-lt"/>
              </a:rPr>
              <a:t>.</a:t>
            </a:r>
            <a:endParaRPr lang="en-US" sz="18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презентації до кв_р_бакалавра-2025</Template>
  <TotalTime>156</TotalTime>
  <Words>582</Words>
  <Application>Microsoft Office PowerPoint</Application>
  <PresentationFormat>Екран (16:9)</PresentationFormat>
  <Paragraphs>143</Paragraphs>
  <Slides>23</Slides>
  <Notes>18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23</vt:i4>
      </vt:variant>
    </vt:vector>
  </HeadingPairs>
  <TitlesOfParts>
    <vt:vector size="29" baseType="lpstr">
      <vt:lpstr>Economica</vt:lpstr>
      <vt:lpstr>Arial</vt:lpstr>
      <vt:lpstr>Times New Roman</vt:lpstr>
      <vt:lpstr>Arial Black</vt:lpstr>
      <vt:lpstr>Open Sans</vt:lpstr>
      <vt:lpstr>Шаблон презентації кваліфікаційної роботи магістрів</vt:lpstr>
      <vt:lpstr>Презентація PowerPoint</vt:lpstr>
      <vt:lpstr>Мета роботи</vt:lpstr>
      <vt:lpstr>Аналіз проблеми</vt:lpstr>
      <vt:lpstr>Аналіз існуючих рішень</vt:lpstr>
      <vt:lpstr>Постановка задачі</vt:lpstr>
      <vt:lpstr>Опис системи</vt:lpstr>
      <vt:lpstr>Опис системи</vt:lpstr>
      <vt:lpstr>Вибір технологій розробки </vt:lpstr>
      <vt:lpstr>Архітектура створенного програмного забезпечення</vt:lpstr>
      <vt:lpstr>Компонентний підхід</vt:lpstr>
      <vt:lpstr>Управління станом за допомогою Context Api</vt:lpstr>
      <vt:lpstr>Маршрутизація в веб-застосункі</vt:lpstr>
      <vt:lpstr>Відправка запитів на сервер</vt:lpstr>
      <vt:lpstr>Локалізація </vt:lpstr>
      <vt:lpstr>Проєктування дизайну десктопної версії</vt:lpstr>
      <vt:lpstr>Проєктування дизайну мобільної версії</vt:lpstr>
      <vt:lpstr>Інтерфейс головної сторінки</vt:lpstr>
      <vt:lpstr>Інтерфейс сторінки входу/реєстрації</vt:lpstr>
      <vt:lpstr>Інтерфейс сторінки профілю</vt:lpstr>
      <vt:lpstr>Інтерфейс сторінки івентів</vt:lpstr>
      <vt:lpstr>Тестування (мануальне)</vt:lpstr>
      <vt:lpstr>Публікація результатів </vt:lpstr>
      <vt:lpstr>Підсумки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Inna Posukan</dc:creator>
  <cp:lastModifiedBy>Inna Posukan</cp:lastModifiedBy>
  <cp:revision>17</cp:revision>
  <dcterms:created xsi:type="dcterms:W3CDTF">2025-06-06T19:52:38Z</dcterms:created>
  <dcterms:modified xsi:type="dcterms:W3CDTF">2025-06-06T22:29:33Z</dcterms:modified>
</cp:coreProperties>
</file>